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9"/>
  </p:notesMasterIdLst>
  <p:sldIdLst>
    <p:sldId id="288" r:id="rId3"/>
    <p:sldId id="258" r:id="rId4"/>
    <p:sldId id="331" r:id="rId5"/>
    <p:sldId id="325" r:id="rId6"/>
    <p:sldId id="327" r:id="rId7"/>
    <p:sldId id="292" r:id="rId8"/>
  </p:sldIdLst>
  <p:sldSz cx="8640763" cy="5940425"/>
  <p:notesSz cx="6834188" cy="9979025"/>
  <p:embeddedFontLst>
    <p:embeddedFont>
      <p:font typeface="华文行楷" pitchFamily="2" charset="-122"/>
      <p:regular r:id="rId10"/>
    </p:embeddedFont>
    <p:embeddedFont>
      <p:font typeface="黑体" pitchFamily="49" charset="-122"/>
      <p:regular r:id="rId11"/>
    </p:embeddedFont>
    <p:embeddedFont>
      <p:font typeface="微软雅黑" pitchFamily="34" charset="-122"/>
      <p:regular r:id="rId12"/>
      <p:bold r:id="rId13"/>
    </p:embeddedFont>
    <p:embeddedFont>
      <p:font typeface="仿宋" pitchFamily="49" charset="-122"/>
      <p:regular r:id="rId14"/>
    </p:embeddedFont>
    <p:embeddedFont>
      <p:font typeface="楷体_GB2312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华文中宋" pitchFamily="2" charset="-122"/>
      <p:regular r:id="rId2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10E"/>
    <a:srgbClr val="FA2F0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556" autoAdjust="0"/>
  </p:normalViewPr>
  <p:slideViewPr>
    <p:cSldViewPr>
      <p:cViewPr>
        <p:scale>
          <a:sx n="75" d="100"/>
          <a:sy n="75" d="100"/>
        </p:scale>
        <p:origin x="-654" y="-222"/>
      </p:cViewPr>
      <p:guideLst>
        <p:guide orient="horz" pos="18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653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95325" y="747713"/>
            <a:ext cx="5443538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048654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CB64A2D-4806-4BFB-9E6E-E54B6580D7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648058" y="1845392"/>
            <a:ext cx="7344648" cy="127334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296115" y="3366242"/>
            <a:ext cx="6048534" cy="1518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083-3954-45D9-9EF5-975BA40E9B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</p:nvPr>
        </p:nvSpPr>
        <p:spPr>
          <a:xfrm>
            <a:off x="6264553" y="178767"/>
            <a:ext cx="1944172" cy="380077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8" y="178767"/>
            <a:ext cx="5688502" cy="380077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7A1-5241-431B-8F81-A6FD38984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89DB-C536-4507-AE02-86ED25FD8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8148" y="1724374"/>
            <a:ext cx="6804601" cy="56104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649" y="2347294"/>
            <a:ext cx="6804601" cy="499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530136" y="1786257"/>
            <a:ext cx="1501" cy="996946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9932" y="2970274"/>
            <a:ext cx="4422438" cy="5613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39932" y="3531577"/>
            <a:ext cx="4422438" cy="21173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8" name="Group 6"/>
          <p:cNvGrpSpPr/>
          <p:nvPr/>
        </p:nvGrpSpPr>
        <p:grpSpPr bwMode="auto">
          <a:xfrm>
            <a:off x="790573" y="1663870"/>
            <a:ext cx="2449710" cy="1059377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6914" y="537643"/>
            <a:ext cx="7776687" cy="732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9" y="1386102"/>
            <a:ext cx="3816337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9" y="1386102"/>
            <a:ext cx="3816337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4" y="316273"/>
            <a:ext cx="7452658" cy="11482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7" y="1456230"/>
            <a:ext cx="3655822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557" y="2169909"/>
            <a:ext cx="3655822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74388" y="1456230"/>
            <a:ext cx="3673825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74388" y="2169909"/>
            <a:ext cx="3673825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 descr="#wm#_55_42_*Z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42698" y="3316739"/>
            <a:ext cx="0" cy="809934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30286" y="3155753"/>
            <a:ext cx="4231933" cy="7484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30286" y="3876091"/>
            <a:ext cx="4231933" cy="318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" y="152968"/>
            <a:ext cx="1496991" cy="1061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95180" y="616046"/>
            <a:ext cx="3020865" cy="13861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793462" y="635297"/>
            <a:ext cx="4231933" cy="46806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180" y="2002143"/>
            <a:ext cx="3020865" cy="33016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603077" y="5409640"/>
            <a:ext cx="2016178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007470" y="5409640"/>
            <a:ext cx="2016178" cy="412530"/>
          </a:xfrm>
        </p:spPr>
        <p:txBody>
          <a:bodyPr/>
          <a:lstStyle/>
          <a:p>
            <a:fld id="{9F416314-14C3-4B08-B677-206DD756B7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110229" y="237894"/>
            <a:ext cx="1098496" cy="506861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9" y="237894"/>
            <a:ext cx="6474056" cy="5068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628" y="353997"/>
            <a:ext cx="7453508" cy="503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3077" y="5409640"/>
            <a:ext cx="2016178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35547" y="5409640"/>
            <a:ext cx="2016178" cy="412530"/>
          </a:xfrm>
        </p:spPr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682562" y="3817275"/>
            <a:ext cx="7344648" cy="11798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7" name="文本占位符 2"/>
          <p:cNvSpPr>
            <a:spLocks noGrp="1"/>
          </p:cNvSpPr>
          <p:nvPr>
            <p:ph type="body" idx="1"/>
          </p:nvPr>
        </p:nvSpPr>
        <p:spPr>
          <a:xfrm>
            <a:off x="682562" y="2517807"/>
            <a:ext cx="7344648" cy="12994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2" name="内容占位符 2"/>
          <p:cNvSpPr>
            <a:spLocks noGrp="1"/>
          </p:cNvSpPr>
          <p:nvPr>
            <p:ph sz="half" idx="1"/>
          </p:nvPr>
        </p:nvSpPr>
        <p:spPr>
          <a:xfrm>
            <a:off x="432039" y="1039578"/>
            <a:ext cx="3816337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4392389" y="1039578"/>
            <a:ext cx="3816337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432039" y="237894"/>
            <a:ext cx="7776687" cy="9900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432038" y="1329723"/>
            <a:ext cx="381783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39" name="内容占位符 3"/>
          <p:cNvSpPr>
            <a:spLocks noGrp="1"/>
          </p:cNvSpPr>
          <p:nvPr>
            <p:ph sz="half" idx="2"/>
          </p:nvPr>
        </p:nvSpPr>
        <p:spPr>
          <a:xfrm>
            <a:off x="432038" y="1883888"/>
            <a:ext cx="381783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95" y="1329723"/>
            <a:ext cx="381933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1" name="内容占位符 5"/>
          <p:cNvSpPr>
            <a:spLocks noGrp="1"/>
          </p:cNvSpPr>
          <p:nvPr>
            <p:ph sz="quarter" idx="4"/>
          </p:nvPr>
        </p:nvSpPr>
        <p:spPr>
          <a:xfrm>
            <a:off x="4389395" y="1883888"/>
            <a:ext cx="381933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A447-D444-4E38-ADD7-8DD7464A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432044" y="236517"/>
            <a:ext cx="2842751" cy="10065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46" name="内容占位符 2"/>
          <p:cNvSpPr>
            <a:spLocks noGrp="1"/>
          </p:cNvSpPr>
          <p:nvPr>
            <p:ph idx="1"/>
          </p:nvPr>
        </p:nvSpPr>
        <p:spPr>
          <a:xfrm>
            <a:off x="3378299" y="236527"/>
            <a:ext cx="4830427" cy="5069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/>
          </p:nvPr>
        </p:nvSpPr>
        <p:spPr>
          <a:xfrm>
            <a:off x="432044" y="1243093"/>
            <a:ext cx="2842751" cy="4063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A9FA-12EF-49CB-90D3-8A8AF9560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1693650" y="4158301"/>
            <a:ext cx="5184458" cy="490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6" name="图片占位符 2"/>
          <p:cNvSpPr>
            <a:spLocks noGrp="1"/>
          </p:cNvSpPr>
          <p:nvPr>
            <p:ph type="pic" idx="1"/>
          </p:nvPr>
        </p:nvSpPr>
        <p:spPr>
          <a:xfrm>
            <a:off x="1693650" y="530789"/>
            <a:ext cx="5184458" cy="3564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1048617" name="文本占位符 3"/>
          <p:cNvSpPr>
            <a:spLocks noGrp="1"/>
          </p:cNvSpPr>
          <p:nvPr>
            <p:ph type="body" sz="half" idx="2"/>
          </p:nvPr>
        </p:nvSpPr>
        <p:spPr>
          <a:xfrm>
            <a:off x="1693650" y="4649218"/>
            <a:ext cx="5184458" cy="697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6314-14C3-4B08-B677-206DD756B7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2039" y="238352"/>
            <a:ext cx="7776687" cy="99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32039" y="1386101"/>
            <a:ext cx="7776687" cy="3919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32038" y="5505897"/>
            <a:ext cx="2016178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262" y="5505897"/>
            <a:ext cx="2736241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547" y="5505897"/>
            <a:ext cx="2016178" cy="317188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75710-CA12-45CD-8C42-3EA353848B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306028" y="288773"/>
            <a:ext cx="2449716" cy="1058825"/>
            <a:chOff x="0" y="0"/>
            <a:chExt cx="4082" cy="19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16914" y="1379462"/>
            <a:ext cx="7776687" cy="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39" y="2197402"/>
            <a:ext cx="7776687" cy="31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38" y="5409640"/>
            <a:ext cx="201617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262" y="5409640"/>
            <a:ext cx="2736241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547" y="5409640"/>
            <a:ext cx="201617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0" y="-29333"/>
            <a:ext cx="8673766" cy="6032098"/>
          </a:xfrm>
          <a:prstGeom prst="rect">
            <a:avLst/>
          </a:prstGeom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27349"/>
            <a:ext cx="1326117" cy="116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矩形 3"/>
          <p:cNvSpPr/>
          <p:nvPr/>
        </p:nvSpPr>
        <p:spPr>
          <a:xfrm>
            <a:off x="1082713" y="1457604"/>
            <a:ext cx="6417117" cy="95206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/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1048585" name="矩形 8"/>
          <p:cNvSpPr/>
          <p:nvPr/>
        </p:nvSpPr>
        <p:spPr>
          <a:xfrm>
            <a:off x="4336379" y="4974651"/>
            <a:ext cx="41024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第二十二期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62" y="1"/>
            <a:ext cx="8650326" cy="59770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6" name="矩形 8"/>
          <p:cNvSpPr/>
          <p:nvPr/>
        </p:nvSpPr>
        <p:spPr>
          <a:xfrm>
            <a:off x="3528293" y="3580597"/>
            <a:ext cx="4608512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創新思維巧動手、煥發設備新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活力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2415121" y="4351964"/>
            <a:ext cx="6056011" cy="523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640764" cy="59404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5025" y="315336"/>
            <a:ext cx="487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創新思維巧動手、煥發設備新活力 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繁黑體 Std B" pitchFamily="34" charset="-128"/>
              <a:ea typeface="Adobe 繁黑體 Std B" pitchFamily="34" charset="-128"/>
              <a:cs typeface="楷体_GB2312" panose="0201060903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53" y="1310222"/>
            <a:ext cx="73797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為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保證產能全面提升，晶體公司緊抓設備更新改造。現有單晶截斷機（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mono809s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）每根晶棒切割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段只能切出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段長棒，損耗大、產量低，晶體公司多個部門經過協商探討，提出將現有截斷機由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刀頭改成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刀頭以滿足生產要求。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設備管理部班長郭新宇、組長李偉，帶領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名組員成立改造小組，對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1#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單晶截斷機（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mono809s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進行改造。改造期間，由於設備內部機頭部位空間狹小、機頭和防護罩拆卸與安裝極其困難，員工只有半蹲或側身才能進行調試，而且機頭等部件安裝精度要求極高，這對員工的技術是個極大程度的考驗！如何在保證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3780" y="777001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2B1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——</a:t>
            </a:r>
            <a:r>
              <a:rPr lang="zh-TW" altLang="en-US" sz="1600" b="1" dirty="0">
                <a:solidFill>
                  <a:srgbClr val="F2B1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晶體公司設備更新改造</a:t>
            </a:r>
            <a:endParaRPr lang="zh-CN" altLang="en-US" sz="1600" b="1" dirty="0">
              <a:solidFill>
                <a:srgbClr val="F2B1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繁黑體 Std B" pitchFamily="34" charset="-128"/>
              <a:ea typeface="Adobe 繁黑體 Std B" pitchFamily="34" charset="-128"/>
              <a:cs typeface="楷体_GB2312" panose="02010609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640764" cy="59404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9983" y="305916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工作質量的同時，在計劃時間內完成本次設備改造，是擺在大家面前的壹大難題。面對這種情況，班長郭新宇與組長李偉經過商討決定，以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人為壹組，分成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組做不同工作。既有分工，又有合作。汗水浸透了衣襟，油漬弄臟了工服，但是設備改造小組成員毫無怨言，大家目標明確，必竭盡所能在最短時間內完成改造任務。經過改造小組全員的共同努力，僅用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天的時間便將原有截斷機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刀頭改為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刀頭，完成對應切割機頭、晶托、晶座的整體拆卸，導軌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&amp;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滑塊、防護罩、拆卸電機、減速機等重要部件的全面調試，實現每根晶棒多切割出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段長棒，損耗減少，產能提升。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此次設備改造，充分展現出陽光人迎難而上的拼搏精神，未來的工作中，陽光人定將為公司發展不辱使命，努力奮鬥！</a:t>
            </a:r>
          </a:p>
        </p:txBody>
      </p:sp>
    </p:spTree>
    <p:extLst>
      <p:ext uri="{BB962C8B-B14F-4D97-AF65-F5344CB8AC3E}">
        <p14:creationId xmlns:p14="http://schemas.microsoft.com/office/powerpoint/2010/main" val="953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640764" cy="5940426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864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457200"/>
            <a:ext cx="8640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2209800"/>
            <a:ext cx="8640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75" y="1026480"/>
            <a:ext cx="3096345" cy="2366639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44" y="1026480"/>
            <a:ext cx="3110236" cy="23666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3526" y="36182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改造前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8533" y="36182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改造後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8114" y="4700006"/>
            <a:ext cx="4318000" cy="4069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（初稿提供：晶體公司設備管理部李素俠）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21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捕获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0" y="-8800"/>
            <a:ext cx="8667165" cy="5960960"/>
          </a:xfrm>
          <a:prstGeom prst="rect">
            <a:avLst/>
          </a:prstGeom>
        </p:spPr>
      </p:pic>
      <p:sp>
        <p:nvSpPr>
          <p:cNvPr id="1048592" name="矩形 2"/>
          <p:cNvSpPr>
            <a:spLocks noChangeArrowheads="1"/>
          </p:cNvSpPr>
          <p:nvPr/>
        </p:nvSpPr>
        <p:spPr bwMode="auto">
          <a:xfrm>
            <a:off x="6253156" y="4980794"/>
            <a:ext cx="2316636" cy="584763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2020-6-12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电子报第二十二期 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电子报第二十二期 </Template>
  <TotalTime>7</TotalTime>
  <Words>541</Words>
  <Application>Microsoft Office PowerPoint</Application>
  <PresentationFormat>自定义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华文行楷</vt:lpstr>
      <vt:lpstr>Adobe 繁黑體 Std B</vt:lpstr>
      <vt:lpstr>黑体</vt:lpstr>
      <vt:lpstr>微软雅黑</vt:lpstr>
      <vt:lpstr>仿宋</vt:lpstr>
      <vt:lpstr>楷体_GB2312</vt:lpstr>
      <vt:lpstr>Times New Roman</vt:lpstr>
      <vt:lpstr>Calibri</vt:lpstr>
      <vt:lpstr>华文中宋</vt:lpstr>
      <vt:lpstr>电子报第二十二期 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2020-06-24T05:38:55Z</dcterms:created>
  <dcterms:modified xsi:type="dcterms:W3CDTF">2020-06-24T05:46:21Z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