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89" r:id="rId2"/>
    <p:sldId id="290" r:id="rId3"/>
    <p:sldId id="298" r:id="rId4"/>
    <p:sldId id="299" r:id="rId5"/>
    <p:sldId id="301" r:id="rId6"/>
    <p:sldId id="302" r:id="rId7"/>
    <p:sldId id="303" r:id="rId8"/>
    <p:sldId id="304" r:id="rId9"/>
    <p:sldId id="305" r:id="rId10"/>
    <p:sldId id="306" r:id="rId11"/>
    <p:sldId id="291" r:id="rId12"/>
  </p:sldIdLst>
  <p:sldSz cx="9144000" cy="5143500" type="screen16x9"/>
  <p:notesSz cx="6834188" cy="9979025"/>
  <p:embeddedFontLst>
    <p:embeddedFont>
      <p:font typeface="华文细黑" pitchFamily="2" charset="-122"/>
      <p:regular r:id="rId14"/>
    </p:embeddedFont>
    <p:embeddedFont>
      <p:font typeface="微软雅黑" pitchFamily="34" charset="-122"/>
      <p:regular r:id="rId15"/>
      <p:bold r:id="rId16"/>
    </p:embeddedFont>
    <p:embeddedFont>
      <p:font typeface="华文仿宋" pitchFamily="2" charset="-122"/>
      <p:regular r:id="rId17"/>
    </p:embeddedFont>
    <p:embeddedFont>
      <p:font typeface="华文中宋" pitchFamily="2" charset="-122"/>
      <p:regular r:id="rId18"/>
    </p:embeddedFont>
    <p:embeddedFont>
      <p:font typeface="仿宋" pitchFamily="49" charset="-122"/>
      <p:regular r:id="rId19"/>
    </p:embeddedFont>
    <p:embeddedFont>
      <p:font typeface="Calibri" pitchFamily="34" charset="0"/>
      <p:regular r:id="rId20"/>
      <p:bold r:id="rId21"/>
      <p:italic r:id="rId22"/>
      <p:boldItalic r:id="rId23"/>
    </p:embeddedFont>
  </p:embeddedFontLst>
  <p:custDataLst>
    <p:tags r:id="rId2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556" autoAdjust="0"/>
  </p:normalViewPr>
  <p:slideViewPr>
    <p:cSldViewPr>
      <p:cViewPr>
        <p:scale>
          <a:sx n="75" d="100"/>
          <a:sy n="75" d="100"/>
        </p:scale>
        <p:origin x="-366" y="-324"/>
      </p:cViewPr>
      <p:guideLst>
        <p:guide orient="horz" pos="1619"/>
        <p:guide pos="289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defRPr sz="1200" noProof="1">
                <a:latin typeface="+mn-lt"/>
                <a:ea typeface="+mn-ea"/>
              </a:defRPr>
            </a:lvl1pPr>
          </a:lstStyle>
          <a:p>
            <a:fld id="{05ADF3A0-C8F9-4D3C-AC9D-EA2A4AE5931B}" type="datetimeFigureOut">
              <a:rPr lang="zh-CN" altLang="en-US"/>
              <a:t>2020/6/24</a:t>
            </a:fld>
            <a:endParaRPr lang="zh-CN" altLang="en-US"/>
          </a:p>
        </p:txBody>
      </p:sp>
      <p:sp>
        <p:nvSpPr>
          <p:cNvPr id="3076" name="幻灯片图像占位符 3"/>
          <p:cNvSpPr>
            <a:spLocks noGrp="1" noRot="1" noChangeAspect="1" noChangeArrowheads="1"/>
          </p:cNvSpPr>
          <p:nvPr>
            <p:ph type="sldImg" idx="4294967295"/>
          </p:nvPr>
        </p:nvSpPr>
        <p:spPr bwMode="auto">
          <a:xfrm>
            <a:off x="90488" y="747713"/>
            <a:ext cx="6653212" cy="3743325"/>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4213" y="4740275"/>
            <a:ext cx="54673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lstStyle>
            <a:lvl1pPr algn="r">
              <a:defRPr sz="1200"/>
            </a:lvl1pPr>
          </a:lstStyle>
          <a:p>
            <a:fld id="{31BEE3FC-F1CB-4D70-9437-5FCD4DA4F86B}" type="slidenum">
              <a:rPr lang="zh-CN" altLang="en-US"/>
              <a:t>‹#›</a:t>
            </a:fld>
            <a:endParaRPr lang="zh-CN" altLang="en-US"/>
          </a:p>
        </p:txBody>
      </p:sp>
    </p:spTree>
    <p:extLst>
      <p:ext uri="{BB962C8B-B14F-4D97-AF65-F5344CB8AC3E}">
        <p14:creationId xmlns:p14="http://schemas.microsoft.com/office/powerpoint/2010/main" val="3077755701"/>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35CD2C1-1AE6-4C55-BB64-AF872C78BBFF}"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6B3D1C6-B5B8-4DD9-8573-55015CB90029}"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A8D190B-2B16-46B2-962C-5F880306BD2D}"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solidFill>
          <a:srgbClr val="FCFCFC"/>
        </a:solidFill>
        <a:effectLst/>
      </p:bgPr>
    </p:bg>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5A414EB-1AA4-42E6-B7A9-9DB819C7FF0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1878F76-922A-4CFD-8C52-84802E0B5797}"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B88DDF1-E68A-4FBB-8EB1-7D9C0D2C09AB}"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E6E77373-43C9-43A2-8C30-6B7EDF334016}"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2908C72-A865-469B-BBF6-57141B6255B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667EB13-C0D7-4231-B753-077F325ED046}"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8A9E64E-66D1-4727-ABC2-83BF263C7198}"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49ECAD10-514B-4F70-A44E-7AFDB2443A61}" type="datetimeFigureOut">
              <a:rPr lang="zh-CN" altLang="en-US"/>
              <a:t>2020/6/24</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9C215B0-96FA-4C03-AFFB-5075DC16F5E2}"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fontAlgn="auto">
              <a:defRPr sz="1200" noProof="1">
                <a:solidFill>
                  <a:schemeClr val="tx1">
                    <a:tint val="75000"/>
                  </a:schemeClr>
                </a:solidFill>
                <a:latin typeface="+mn-lt"/>
                <a:ea typeface="+mn-ea"/>
              </a:defRPr>
            </a:lvl1pPr>
          </a:lstStyle>
          <a:p>
            <a:fld id="{49ECAD10-514B-4F70-A44E-7AFDB2443A61}" type="datetimeFigureOut">
              <a:rPr lang="zh-CN" altLang="en-US"/>
              <a:t>2020/6/24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28" tIns="45714" rIns="91428" bIns="45714" numCol="1" anchor="ctr" anchorCtr="0" compatLnSpc="1"/>
          <a:lstStyle>
            <a:lvl1pPr algn="r">
              <a:defRPr sz="1200">
                <a:solidFill>
                  <a:srgbClr val="898989"/>
                </a:solidFill>
              </a:defRPr>
            </a:lvl1pPr>
          </a:lstStyle>
          <a:p>
            <a:fld id="{7842B2C6-419D-41A7-A3AB-098CBAEEC89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355293" y="1059582"/>
            <a:ext cx="6417142" cy="923330"/>
          </a:xfrm>
          <a:prstGeom prst="rect">
            <a:avLst/>
          </a:prstGeom>
        </p:spPr>
        <p:txBody>
          <a:bodyPr wrap="none" lIns="91428" tIns="45714" rIns="91428" bIns="45714">
            <a:spAutoFit/>
          </a:bodyPr>
          <a:lstStyle/>
          <a:p>
            <a:pPr algn="ctr" fontAlgn="auto">
              <a:defRPr/>
            </a:pPr>
            <a:r>
              <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rPr>
              <a:t>陽光能源集團電子報</a:t>
            </a:r>
            <a:endParaRPr lang="zh-CN"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endParaRPr>
          </a:p>
        </p:txBody>
      </p:sp>
      <p:sp>
        <p:nvSpPr>
          <p:cNvPr id="9" name="矩形 8"/>
          <p:cNvSpPr/>
          <p:nvPr/>
        </p:nvSpPr>
        <p:spPr>
          <a:xfrm>
            <a:off x="5038642" y="4299941"/>
            <a:ext cx="4102406" cy="646331"/>
          </a:xfrm>
          <a:prstGeom prst="rect">
            <a:avLst/>
          </a:prstGeom>
          <a:noFill/>
        </p:spPr>
        <p:txBody>
          <a:bodyPr wrap="none">
            <a:spAutoFit/>
          </a:bodyPr>
          <a:lstStyle/>
          <a:p>
            <a:pPr algn="ctr"/>
            <a:r>
              <a:rPr lang="en-US" altLang="zh-CN"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2020</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年第二十三期</a:t>
            </a:r>
            <a:endPar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1403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787170" y="4200276"/>
            <a:ext cx="1569660" cy="369332"/>
          </a:xfrm>
          <a:prstGeom prst="rect">
            <a:avLst/>
          </a:prstGeom>
        </p:spPr>
        <p:txBody>
          <a:bodyPr wrap="none">
            <a:spAutoFit/>
          </a:bodyPr>
          <a:lstStyle/>
          <a:p>
            <a:r>
              <a:rPr lang="zh-TW" altLang="en-US"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參觀密營遺址</a:t>
            </a:r>
            <a:endParaRPr lang="zh-CN" altLang="en-US" noProof="1"/>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329612"/>
            <a:ext cx="3312368" cy="248427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293918"/>
            <a:ext cx="3312368" cy="24842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2" descr="微信图片_2018011814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5875"/>
            <a:ext cx="9178926"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107950" y="4300538"/>
            <a:ext cx="231663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r>
              <a:rPr lang="en-US" altLang="zh-CN" sz="3200" b="1" noProof="1" smtClean="0">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2020-6-22</a:t>
            </a:r>
            <a:endPar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75"/>
            <a:ext cx="91217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995936" y="3147814"/>
            <a:ext cx="4295352" cy="369332"/>
          </a:xfrm>
          <a:prstGeom prst="rect">
            <a:avLst/>
          </a:prstGeom>
        </p:spPr>
        <p:txBody>
          <a:bodyPr wrap="square">
            <a:spAutoFit/>
          </a:bodyPr>
          <a:lstStyle/>
          <a:p>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汲取榜樣力量、學習拼</a:t>
            </a: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字</a:t>
            </a:r>
            <a:r>
              <a:rPr lang="zh-TW" altLang="en-US"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精神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08</a:t>
            </a:r>
            <a:endPar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p:nvSpPr>
        <p:spPr>
          <a:xfrm>
            <a:off x="2474996" y="195486"/>
            <a:ext cx="4194006" cy="461665"/>
          </a:xfrm>
          <a:prstGeom prst="rect">
            <a:avLst/>
          </a:prstGeom>
        </p:spPr>
        <p:txBody>
          <a:bodyPr wrap="square">
            <a:spAutoFit/>
          </a:bodyPr>
          <a:lstStyle/>
          <a:p>
            <a:r>
              <a:rPr lang="zh-TW" altLang="en-US" sz="2400" noProof="1">
                <a:solidFill>
                  <a:srgbClr val="0070C0"/>
                </a:solidFill>
                <a:effectLst>
                  <a:outerShdw blurRad="38100" dist="38100" dir="2700000" algn="tl">
                    <a:srgbClr val="000000">
                      <a:alpha val="43137"/>
                    </a:srgbClr>
                  </a:outerShdw>
                </a:effectLst>
                <a:latin typeface="Adobe 繁黑體 Std B" pitchFamily="34" charset="-128"/>
                <a:ea typeface="Adobe 繁黑體 Std B" pitchFamily="34" charset="-128"/>
              </a:rPr>
              <a:t>汲取榜樣力量、學習拼字精神</a:t>
            </a:r>
            <a:endParaRPr lang="zh-CN" altLang="en-US" sz="2400" noProof="1">
              <a:solidFill>
                <a:srgbClr val="0070C0"/>
              </a:solidFill>
              <a:effectLst>
                <a:outerShdw blurRad="38100" dist="38100" dir="2700000" algn="tl">
                  <a:srgbClr val="000000">
                    <a:alpha val="43137"/>
                  </a:srgbClr>
                </a:outerShdw>
              </a:effectLst>
              <a:latin typeface="Adobe 繁黑體 Std B" pitchFamily="34" charset="-128"/>
              <a:ea typeface="Adobe 繁黑體 Std B" pitchFamily="34" charset="-128"/>
            </a:endParaRPr>
          </a:p>
        </p:txBody>
      </p:sp>
      <p:sp>
        <p:nvSpPr>
          <p:cNvPr id="3" name="矩形 2"/>
          <p:cNvSpPr/>
          <p:nvPr/>
        </p:nvSpPr>
        <p:spPr>
          <a:xfrm>
            <a:off x="6173837" y="657151"/>
            <a:ext cx="2646878" cy="338554"/>
          </a:xfrm>
          <a:prstGeom prst="rect">
            <a:avLst/>
          </a:prstGeom>
        </p:spPr>
        <p:txBody>
          <a:bodyPr wrap="none">
            <a:spAutoFit/>
          </a:bodyPr>
          <a:lstStyle/>
          <a:p>
            <a:pPr algn="r"/>
            <a:r>
              <a:rPr lang="en-US" altLang="zh-CN" sz="1600" b="1" noProof="1" smtClean="0">
                <a:solidFill>
                  <a:schemeClr val="accent6">
                    <a:lumMod val="40000"/>
                    <a:lumOff val="60000"/>
                  </a:schemeClr>
                </a:solidFill>
                <a:effectLst>
                  <a:outerShdw blurRad="38100" dist="38100" dir="2700000" algn="tl">
                    <a:srgbClr val="000000">
                      <a:alpha val="43137"/>
                    </a:srgbClr>
                  </a:outerShdw>
                </a:effectLst>
                <a:latin typeface="宋体" panose="02010600030101010101" pitchFamily="2" charset="-122"/>
                <a:cs typeface="宋体" panose="02010600030101010101" pitchFamily="2" charset="-122"/>
              </a:rPr>
              <a:t>——</a:t>
            </a:r>
            <a:r>
              <a:rPr lang="en-US" altLang="zh-TW" sz="1600" b="1" noProof="1">
                <a:solidFill>
                  <a:schemeClr val="accent6">
                    <a:lumMod val="40000"/>
                    <a:lumOff val="60000"/>
                  </a:schemeClr>
                </a:solidFill>
                <a:effectLst>
                  <a:outerShdw blurRad="38100" dist="38100" dir="2700000" algn="tl">
                    <a:srgbClr val="000000">
                      <a:alpha val="43137"/>
                    </a:srgbClr>
                  </a:outerShdw>
                </a:effectLst>
                <a:latin typeface="宋体" panose="02010600030101010101" pitchFamily="2" charset="-122"/>
                <a:cs typeface="宋体" panose="02010600030101010101" pitchFamily="2" charset="-122"/>
              </a:rPr>
              <a:t>2020</a:t>
            </a:r>
            <a:r>
              <a:rPr lang="zh-TW" altLang="en-US" sz="1600" b="1" noProof="1">
                <a:solidFill>
                  <a:schemeClr val="accent6">
                    <a:lumMod val="40000"/>
                    <a:lumOff val="60000"/>
                  </a:schemeClr>
                </a:solidFill>
                <a:effectLst>
                  <a:outerShdw blurRad="38100" dist="38100" dir="2700000" algn="tl">
                    <a:srgbClr val="000000">
                      <a:alpha val="43137"/>
                    </a:srgbClr>
                  </a:outerShdw>
                </a:effectLst>
                <a:latin typeface="宋体" panose="02010600030101010101" pitchFamily="2" charset="-122"/>
                <a:cs typeface="宋体" panose="02010600030101010101" pitchFamily="2" charset="-122"/>
              </a:rPr>
              <a:t>年黨員活動紀實 </a:t>
            </a:r>
            <a:endParaRPr lang="zh-CN" altLang="en-US" sz="1600" b="1" noProof="1">
              <a:solidFill>
                <a:schemeClr val="accent6">
                  <a:lumMod val="40000"/>
                  <a:lumOff val="60000"/>
                </a:schemeClr>
              </a:solidFill>
              <a:effectLst>
                <a:outerShdw blurRad="38100" dist="38100" dir="2700000" algn="tl">
                  <a:srgbClr val="000000">
                    <a:alpha val="43137"/>
                  </a:srgbClr>
                </a:outerShdw>
              </a:effectLst>
              <a:latin typeface="宋体" panose="02010600030101010101" pitchFamily="2" charset="-122"/>
              <a:cs typeface="宋体" panose="02010600030101010101" pitchFamily="2" charset="-122"/>
            </a:endParaRPr>
          </a:p>
        </p:txBody>
      </p:sp>
      <p:sp>
        <p:nvSpPr>
          <p:cNvPr id="4" name="矩形 3"/>
          <p:cNvSpPr/>
          <p:nvPr/>
        </p:nvSpPr>
        <p:spPr>
          <a:xfrm>
            <a:off x="603030" y="995705"/>
            <a:ext cx="7937939" cy="3538220"/>
          </a:xfrm>
          <a:prstGeom prst="rect">
            <a:avLst/>
          </a:prstGeom>
        </p:spPr>
        <p:txBody>
          <a:bodyPr wrap="square">
            <a:spAutoFit/>
          </a:bodyPr>
          <a:lstStyle/>
          <a:p>
            <a:pPr>
              <a:lnSpc>
                <a:spcPct val="200000"/>
              </a:lnSpc>
            </a:pPr>
            <a:r>
              <a:rPr lang="zh-TW" altLang="en-US" sz="16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在建</a:t>
            </a: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黨</a:t>
            </a:r>
            <a:r>
              <a:rPr lang="en-US" altLang="zh-TW"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99</a:t>
            </a: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周年紀念日到來之際，為增強黨員黨性修養，提升黨員隊伍的戰鬥力、執行力，充分發揮黨員在工作中的先鋒模範作用。</a:t>
            </a:r>
            <a:r>
              <a:rPr lang="en-US" altLang="zh-TW"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6</a:t>
            </a: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月</a:t>
            </a:r>
            <a:r>
              <a:rPr lang="en-US" altLang="zh-TW"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19</a:t>
            </a: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日，公司黨委組織黨員到北鎮王桂蘭培訓學校開展以“汲取榜樣力量、學習拼字精神”為主題的黨員活動。</a:t>
            </a:r>
          </a:p>
          <a:p>
            <a:pPr>
              <a:lnSpc>
                <a:spcPct val="200000"/>
              </a:lnSpc>
            </a:pP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上午，我司百余名黨員抵達幹部學校，在宣誓墻前舉行了莊嚴肅穆的重溫誓詞儀式，黨群工作部部長陸璐領誓，全體黨員高舉右拳共同詠頌入黨誓詞，牢記對黨和人民的承諾，體現了黨員們熱愛祖國、熱愛黨，隨時準備為黨和人民犧牲壹切的堅定信念。</a:t>
            </a:r>
            <a:endParaRPr lang="zh-CN"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p:nvSpPr>
        <p:spPr>
          <a:xfrm>
            <a:off x="299720" y="309880"/>
            <a:ext cx="8597900" cy="4523105"/>
          </a:xfrm>
          <a:prstGeom prst="rect">
            <a:avLst/>
          </a:prstGeom>
        </p:spPr>
        <p:txBody>
          <a:bodyPr wrap="square">
            <a:spAutoFit/>
          </a:bodyPr>
          <a:lstStyle/>
          <a:p>
            <a:pPr>
              <a:lnSpc>
                <a:spcPct val="200000"/>
              </a:lnSpc>
              <a:spcBef>
                <a:spcPts val="0"/>
              </a:spcBef>
              <a:spcAft>
                <a:spcPts val="0"/>
              </a:spcAft>
            </a:pPr>
            <a:r>
              <a:rPr lang="zh-TW" altLang="en-US" sz="1600" b="1" dirty="0" smtClean="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    儀</a:t>
            </a:r>
            <a:r>
              <a:rPr lang="zh-TW" altLang="en-US"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式結束後，黨員們在講解員的引領下參觀王桂蘭個人事跡展館和正二村村史館。通過參觀展陳物品、照片、資料等實物，聆聽王桂蘭先進事跡，全體黨員切身感受到王桂蘭同誌以改變家鄉貧窮落後面貌為己任、始終把人民利益放在最高位置的不畏艱難、拼搏奮進的優秀共產黨員品格。隨後，觀看了根據王桂蘭先進事跡改編的電影</a:t>
            </a:r>
            <a:r>
              <a:rPr lang="en-US" altLang="zh-TW"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a:t>
            </a:r>
            <a:r>
              <a:rPr lang="zh-TW" altLang="en-US"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為了這片土地</a:t>
            </a:r>
            <a:r>
              <a:rPr lang="en-US" altLang="zh-TW"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a:t>
            </a:r>
            <a:r>
              <a:rPr lang="zh-TW" altLang="en-US"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，講述了王桂蘭同誌</a:t>
            </a:r>
            <a:r>
              <a:rPr lang="en-US" altLang="zh-TW"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30</a:t>
            </a:r>
            <a:r>
              <a:rPr lang="zh-TW" altLang="en-US"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年如壹日紮根農村，最終帶領壹個貧困村走上了富裕路的感人故事，真實再現了壹位忠誠、幹凈、擔當的農村基層女幹部形象，在場的黨員無不為之感動。</a:t>
            </a:r>
          </a:p>
          <a:p>
            <a:pPr>
              <a:lnSpc>
                <a:spcPct val="200000"/>
              </a:lnSpc>
              <a:spcBef>
                <a:spcPts val="0"/>
              </a:spcBef>
              <a:spcAft>
                <a:spcPts val="0"/>
              </a:spcAft>
            </a:pPr>
            <a:r>
              <a:rPr lang="zh-TW" altLang="en-US" sz="1600" b="1" dirty="0">
                <a:effectLst>
                  <a:outerShdw blurRad="38100" dist="38100" dir="2700000" algn="tl">
                    <a:srgbClr val="000000">
                      <a:alpha val="43137"/>
                    </a:srgbClr>
                  </a:outerShdw>
                </a:effectLst>
                <a:latin typeface="仿宋" pitchFamily="49" charset="-122"/>
                <a:ea typeface="仿宋" pitchFamily="49" charset="-122"/>
                <a:cs typeface="华文仿宋" panose="02010600040101010101" charset="-122"/>
              </a:rPr>
              <a:t>    觀影後，集團黨委書記孟京紅結合王桂蘭同誌先進事跡為黨員講了壹堂生動的黨課，各支部黨員積極發言談學習感受。孟書記要求全體黨員汲取榜樣力量，將黨員活動學習所感、學習所得應用到本職崗位中。</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p:nvSpPr>
        <p:spPr>
          <a:xfrm>
            <a:off x="647564" y="195486"/>
            <a:ext cx="7848872" cy="3538220"/>
          </a:xfrm>
          <a:prstGeom prst="rect">
            <a:avLst/>
          </a:prstGeom>
        </p:spPr>
        <p:txBody>
          <a:bodyPr wrap="square">
            <a:spAutoFit/>
          </a:bodyPr>
          <a:lstStyle/>
          <a:p>
            <a:pPr>
              <a:lnSpc>
                <a:spcPct val="200000"/>
              </a:lnSpc>
              <a:spcBef>
                <a:spcPts val="0"/>
              </a:spcBef>
              <a:spcAft>
                <a:spcPts val="0"/>
              </a:spcAft>
            </a:pPr>
            <a:r>
              <a:rPr lang="zh-TW" altLang="en-US" sz="16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华文仿宋" panose="02010600040101010101" charset="-122"/>
              </a:rPr>
              <a:t>    下午</a:t>
            </a: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华文仿宋" panose="02010600040101010101" charset="-122"/>
              </a:rPr>
              <a:t>，我司黨員來到北鎮市大朝陽遼西抗日義勇軍密營遺址，重走抗日薪火路。黨員們被先烈們英勇頑強的抗日精神所鼓舞，表示要牢記革命精神，爭當公司發展排頭兵，在本職崗位上拼搏奉獻，真正發揮黨員的先鋒模範作用，為集團公司的持續發展貢獻自己的光和熱。</a:t>
            </a:r>
          </a:p>
          <a:p>
            <a:pPr>
              <a:lnSpc>
                <a:spcPct val="200000"/>
              </a:lnSpc>
              <a:spcBef>
                <a:spcPts val="0"/>
              </a:spcBef>
              <a:spcAft>
                <a:spcPts val="0"/>
              </a:spcAft>
            </a:pPr>
            <a:r>
              <a:rPr lang="zh-TW" altLang="en-US" sz="1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华文仿宋" panose="02010600040101010101" charset="-122"/>
              </a:rPr>
              <a:t>    此次活動，使黨員們增強了使命感、責任感和團隊凝聚力，將王桂蘭同誌的“拼”字精神融入到本職崗位中，以真抓實幹、奮力拼搏的實際行動踐行初心使命，為陽光能源的發展貢獻自己的力量。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6"/>
          <p:cNvSpPr/>
          <p:nvPr/>
        </p:nvSpPr>
        <p:spPr>
          <a:xfrm>
            <a:off x="3779912" y="4192030"/>
            <a:ext cx="2031325" cy="369332"/>
          </a:xfrm>
          <a:prstGeom prst="rect">
            <a:avLst/>
          </a:prstGeom>
        </p:spPr>
        <p:txBody>
          <a:bodyPr wrap="none">
            <a:spAutoFit/>
          </a:bodyPr>
          <a:lstStyle/>
          <a:p>
            <a:r>
              <a:rPr lang="zh-TW" altLang="en-US"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cs typeface="华文细黑" panose="02010600040101010101" charset="-122"/>
              </a:rPr>
              <a:t>黨員重溫入黨誓詞</a:t>
            </a:r>
            <a:endParaRPr lang="zh-CN" altLang="en-US" noProof="1"/>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421578"/>
            <a:ext cx="3231392" cy="230034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574" y="1421578"/>
            <a:ext cx="3067123" cy="23003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699792" y="4200276"/>
            <a:ext cx="4339650" cy="369332"/>
          </a:xfrm>
          <a:prstGeom prst="rect">
            <a:avLst/>
          </a:prstGeom>
        </p:spPr>
        <p:txBody>
          <a:bodyPr wrap="none">
            <a:spAutoFit/>
          </a:bodyPr>
          <a:lstStyle/>
          <a:p>
            <a:r>
              <a:rPr lang="zh-TW" altLang="en-US"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參觀王桂蘭個人事跡展館和正二村村史館</a:t>
            </a:r>
            <a:endParaRPr lang="zh-CN" altLang="en-US" noProof="1"/>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203598"/>
            <a:ext cx="3236979" cy="242773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022" y="1205880"/>
            <a:ext cx="3236978" cy="24277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325505" y="4222252"/>
            <a:ext cx="2492990" cy="369332"/>
          </a:xfrm>
          <a:prstGeom prst="rect">
            <a:avLst/>
          </a:prstGeom>
        </p:spPr>
        <p:txBody>
          <a:bodyPr wrap="none">
            <a:spAutoFit/>
          </a:bodyPr>
          <a:lstStyle/>
          <a:p>
            <a:r>
              <a:rPr lang="zh-TW" altLang="en-US"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觀影</a:t>
            </a:r>
            <a:r>
              <a:rPr lang="en-US" altLang="zh-TW"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a:t>
            </a:r>
            <a:r>
              <a:rPr lang="zh-TW" altLang="en-US"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為了這片土地</a:t>
            </a:r>
            <a:r>
              <a:rPr lang="en-US" altLang="zh-TW"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a:t>
            </a:r>
            <a:endParaRPr lang="zh-CN" altLang="en-US" noProof="1"/>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030" y="1047023"/>
            <a:ext cx="4065939" cy="30494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094671" y="4569334"/>
            <a:ext cx="2954655" cy="369332"/>
          </a:xfrm>
          <a:prstGeom prst="rect">
            <a:avLst/>
          </a:prstGeom>
        </p:spPr>
        <p:txBody>
          <a:bodyPr wrap="none">
            <a:spAutoFit/>
          </a:bodyPr>
          <a:lstStyle/>
          <a:p>
            <a:r>
              <a:rPr lang="zh-TW" altLang="en-US"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rPr>
              <a:t>黨委書記講黨課及黨員發言</a:t>
            </a:r>
            <a:endParaRPr lang="zh-CN" altLang="en-US" noProof="1"/>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625" y="434380"/>
            <a:ext cx="3805978" cy="3805978"/>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cd548d8e-f392-47ec-96c3-57527a33ede9}"/>
</p:tagLst>
</file>

<file path=ppt/theme/theme1.xml><?xml version="1.0" encoding="utf-8"?>
<a:theme xmlns:a="http://schemas.openxmlformats.org/drawingml/2006/main" name="电子报第二十三期">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电子报第二十三期</Template>
  <TotalTime>57</TotalTime>
  <Words>757</Words>
  <Application>Microsoft Office PowerPoint</Application>
  <PresentationFormat>全屏显示(16:9)</PresentationFormat>
  <Paragraphs>17</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华文细黑</vt:lpstr>
      <vt:lpstr>Adobe 繁黑體 Std B</vt:lpstr>
      <vt:lpstr>微软雅黑</vt:lpstr>
      <vt:lpstr>华文仿宋</vt:lpstr>
      <vt:lpstr>华文中宋</vt:lpstr>
      <vt:lpstr>仿宋</vt:lpstr>
      <vt:lpstr>Calibri</vt:lpstr>
      <vt:lpstr>电子报第二十三期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2</cp:revision>
  <dcterms:created xsi:type="dcterms:W3CDTF">2020-06-24T06:05:38Z</dcterms:created>
  <dcterms:modified xsi:type="dcterms:W3CDTF">2020-06-24T07:02:40Z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